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20" d="100"/>
          <a:sy n="120" d="100"/>
        </p:scale>
        <p:origin x="1548" y="-290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10/15/2020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10/15/2020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2020/10/15</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401" y="2916923"/>
            <a:ext cx="6591300" cy="5194051"/>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u="sng" dirty="0" smtClean="0">
                <a:solidFill>
                  <a:srgbClr val="2C2F34"/>
                </a:solidFill>
                <a:latin typeface="Calibri" panose="020F0502020204030204" pitchFamily="34" charset="0"/>
                <a:ea typeface="Calibri" panose="020F0502020204030204" pitchFamily="34" charset="0"/>
                <a:cs typeface="Calibri" panose="020F0502020204030204" pitchFamily="34" charset="0"/>
              </a:rPr>
              <a:t>أداء </a:t>
            </a: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الخامس عشر من أكتوبر على ارتفاع جماعي في أداء مؤشراتها مقارنة مع اقفال الأسبوع الماضي، حيث ارتفع مؤشر السوق العام بنسبة0.2%، ومؤشر السوق الأول بنسبة 0.1%، ومؤشر السوق الرئيسي بنسبة 0.5%. في حين تراجع المعدل اليومي لقيمة الأسهم المتداولة بنسبة 5.8% إلى 63 مليون د.ك خلال الأسبوع بالمقارنة مع 66.9 مليون د.ك للأسبوع الماضي، بينما ارتفع المعدل اليومي لكمية الأسهم المتداولة بنسبة 3.1% إلي 400 مليون سهم بالمقارنة مع 388 مليون سهم للأسبوع الماضي</a:t>
            </a:r>
            <a:r>
              <a:rPr lang="ar-SA" sz="1100" dirty="0" smtClean="0">
                <a:latin typeface="Calibri" panose="020F0502020204030204" pitchFamily="34" charset="0"/>
                <a:ea typeface="Calibri" panose="020F0502020204030204" pitchFamily="34" charset="0"/>
                <a:cs typeface="Calibri" panose="020F0502020204030204" pitchFamily="34" charset="0"/>
              </a:rPr>
              <a:t>.</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شهدت مؤشرات البورصة تباينا ملحوظا خلال جلسات الأسبوع الخمسة، حيث أقفلت جلستا التداول الأولى والثانية على مكاسب، في حين أقفلت الثلاث جلسات الأخيرة على انخفاض. وبالنظر  إلى طبيعة تداولات الفترة، نجد  أن العديد من أسهم السوق الأول قد تعرضت إلى ضغوط بيعية واضحة وجني أرباح من قبل المتعاملين بعد المكاسب التي حققتها مؤخرا، مما جعل مؤشر السوق الأول يتراجع دون مستوى 6,400 نقطة، إلا أن وجود زخم شرائي مضاد، تزامنا مع استمرار المناخ الإيجابي والشهية الإستثمارية لدى المتعاملين، قلل كثيرا من تأثير هذه الموجة البيعية، الأمر الذي انعكس بنهاية الأمر على اقفال كافة مؤشرات البورصة على مكاسب متواضعة، كما استمرت الشهية المضاربية على شريحة واسعة من أسهم السوق الرئيسي، حيث شهدت بعض الأسهم عمليات شراء انتقائية منهية جلسات الأسبوع على مكاسب سوقية واضحة، في حين شهدت بعض الأسهم الأخرى ضغوط بيعية، وهو ما انعكس على ارتفاع المعدل اليومي لأحجام التداول خلال الفترة</a:t>
            </a:r>
            <a:r>
              <a:rPr lang="ar-SA" sz="1100" dirty="0" smtClean="0">
                <a:latin typeface="Calibri" panose="020F0502020204030204" pitchFamily="34" charset="0"/>
                <a:ea typeface="Calibri" panose="020F0502020204030204" pitchFamily="34" charset="0"/>
                <a:cs typeface="Calibri" panose="020F0502020204030204" pitchFamily="34" charset="0"/>
              </a:rPr>
              <a:t>.</a:t>
            </a:r>
          </a:p>
          <a:p>
            <a:pPr algn="justLow" rtl="1">
              <a:lnSpc>
                <a:spcPct val="150000"/>
              </a:lnSpc>
              <a:spcAft>
                <a:spcPts val="800"/>
              </a:spcAft>
            </a:pPr>
            <a:r>
              <a:rPr lang="ar-SA" sz="1050" b="1" u="sng" dirty="0" smtClean="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أفصح صندوق بيتك كابيتال ريت بأن اجتماع جمعية حملة الوحدات لصندوق كابيتال ريت سوف ينعقد بوم الأحد الموافق 25 من الشهر الجاري.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سوف تجتمع الجمعية العامة غير العادية لشركة أصول للإستثمار يوم الأربعاء الموافق 28 من الشهر الجاري لمناقشة توصية مجلس الإدارة بتخفيض رأسمال الشركة من خلال شطب أسهم الخزينة البالغ عددها 8,222,581 سهم.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88" y="2732257"/>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504594877"/>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571"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491571" y="2565400"/>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2020/10/08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6705362"/>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افصاحات الشركات</a:t>
            </a: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استكمالا في التواصل مع باقي الدائنين، أعلنت شركة أعيان للإجارة والإستثمار إلى توصلها إلى اتفاق مع عدد من دائنيها لإجراء التسوية النهائية لسداد مديونيتها، من خلال سداد مبلغ نقدي وتحويل عدد من الأسهم في شركة توازن القابضة، وهو ما سينتج عنه تحقيق أرباح بواقع 597.4 ألف د.ك.</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قامت شركة الصناعات الهندسية الثقيلة وبناء السفن بتوقيع عقد مع المقاول الرئيسي لصالح شركة نفط الكويت بقيمة 1.5 مليون د.ك ولمدة ثلاثة أشهر ونصف.</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عطفا على إفصاحها السابق بتاريخ 29 سبتمبر الماضي، سوف تنعقد الجمعية العمومية العادية للشركة الأولى للإستثمار يوم الأربعاء الموافق 4 نوفمبر المقبل، بناءً على طلب مجموعة من المساهمين تفوق ملكيتهم 10% من أسهم الشركة، لمناقشة بعض البنود، منها المخالفات المصاحبة لصفقة بيع حصة الشركة في أسهم شركة بورصة الكويت، وما ترتب عليها من أضرار جسيمة على الشركة وكذلك على المساهمين، وكذلك مناقشة عرض سعر جديد مقدم من أحدى الشركات لشراء ما نسبته 14.4% من أسهم شرمة بورصة الكويت بسعر أفضل.</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en-US" sz="1100" dirty="0">
                <a:latin typeface="Calibri" panose="020F0502020204030204" pitchFamily="34" charset="0"/>
                <a:ea typeface="Calibri" panose="020F0502020204030204" pitchFamily="34" charset="0"/>
                <a:cs typeface="Calibri" panose="020F0502020204030204" pitchFamily="34" charset="0"/>
              </a:rPr>
              <a:t> </a:t>
            </a:r>
            <a:r>
              <a:rPr lang="ar-SA" sz="1100" dirty="0">
                <a:latin typeface="Calibri" panose="020F0502020204030204" pitchFamily="34" charset="0"/>
                <a:ea typeface="Calibri" panose="020F0502020204030204" pitchFamily="34" charset="0"/>
                <a:cs typeface="Calibri" panose="020F0502020204030204" pitchFamily="34" charset="0"/>
              </a:rPr>
              <a:t>قرر مجلس مفوضي هيئة أسواق المال الموافقة المبدئية على ادراج أسهم شركة لاند المتحدة العقارية ش.م.ك في بورصة الكويت للأوراق المالية ضمن السوق الرئيسي، على أن تكون هذه الموافقة مشروطة بالإلتزام بالأحكام والإجراءات المنصوص عليها، يُذكر أن شركة المسار للإجارة والإستثمار هي مستشار الإدراج.</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في الثالث عشر من الشهر الجاري تم توقيع اتفاقية الشراكة بين القطاعين العام والخاص فيما بين شركة جاي ثري لإدارة وتطوير الأراضي والعقارت والمؤسسة العامة للرعاية السكنية، علما بأن حصص الأسهم لشركة جاي  ثري موزعة كالتالي: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07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شركة المباني                                      35%.</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       مجموعة الصناعات الوطنية القابضة   32.5%.</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       شركة التخصيص القابضة                   32.5%.</a:t>
            </a:r>
            <a:endParaRPr lang="en-US" sz="110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smtClean="0">
                <a:latin typeface="Calibri" panose="020F0502020204030204" pitchFamily="34" charset="0"/>
                <a:ea typeface="Calibri" panose="020F0502020204030204" pitchFamily="34" charset="0"/>
                <a:cs typeface="Calibri" panose="020F0502020204030204" pitchFamily="34" charset="0"/>
              </a:rPr>
              <a:t>شهد سعر خام برنت صعودا نسبيا خلال الأسبوع ، حيث استعاد خام برنت مستوى 42 دولار  أمريكي مرة أخرى خلال تداولات الأسبوع، يأتي هذا الصعود مع اقتراب إعصار دلتا من خليج المكسيك، رغم استمرار المخاوف بشأن الطلب و ارتفاع مخزونات النفط الأمريكية للمرة الأولى في أربعة أسابيع بمقدار 500 ألف برميل.</a:t>
            </a:r>
            <a:endParaRPr lang="en-US" sz="1050" dirty="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a:t>على </a:t>
            </a:r>
            <a:r>
              <a:rPr lang="ar-SA" sz="1000" dirty="0" smtClean="0"/>
              <a:t>تباين</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KW" sz="1000" dirty="0" smtClean="0"/>
              <a:t> </a:t>
            </a:r>
            <a:r>
              <a:rPr lang="ar-SA" sz="1000" dirty="0" smtClean="0"/>
              <a:t>النفط والغاز القطاعات الرابحة بنسبة 2.8%، تلاه قطاع الخدمات المالية بنسبة 2.6، في حين جاء قطاع العقار على رأس الخاسرين بنسبة 1.6%، ثم قطاع المنافع بنسبة 1.2%.</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53.7</a:t>
            </a:r>
            <a:r>
              <a:rPr lang="ar-KW" sz="1000" dirty="0" smtClean="0"/>
              <a:t>%</a:t>
            </a:r>
            <a:r>
              <a:rPr lang="ar-SA" sz="1000" dirty="0" smtClean="0"/>
              <a:t>، 19.7% 8.6%</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a:t>
            </a:r>
            <a:r>
              <a:rPr lang="ar-SA" sz="1000" dirty="0"/>
              <a:t>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37.4</a:t>
            </a:r>
            <a:r>
              <a:rPr lang="ar-KW" sz="1000" dirty="0" smtClean="0"/>
              <a:t>%</a:t>
            </a:r>
            <a:r>
              <a:rPr lang="ar-SA" sz="1000" dirty="0" smtClean="0"/>
              <a:t>،</a:t>
            </a:r>
            <a:r>
              <a:rPr lang="ar-KW" sz="1000" dirty="0" smtClean="0"/>
              <a:t> </a:t>
            </a:r>
            <a:r>
              <a:rPr lang="ar-SA" sz="1000" dirty="0" smtClean="0"/>
              <a:t>24.4</a:t>
            </a:r>
            <a:r>
              <a:rPr lang="ar-KW" sz="1000" dirty="0" smtClean="0"/>
              <a:t>%و</a:t>
            </a:r>
            <a:r>
              <a:rPr lang="ar-SA" sz="1000" dirty="0" smtClean="0"/>
              <a:t> 21.1%</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357757834"/>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637"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35851658"/>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638"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0020864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639"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بنك الكويت الوطني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51.1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890 فلس متراجعا بنسبة </a:t>
            </a:r>
            <a:r>
              <a:rPr lang="ar-SA" sz="1000" dirty="0" smtClean="0"/>
              <a:t>1.</a:t>
            </a:r>
            <a:r>
              <a:rPr lang="ar-SA" sz="1000" dirty="0"/>
              <a:t>6</a:t>
            </a:r>
            <a:r>
              <a:rPr lang="ar-SA" sz="1000" dirty="0" smtClean="0"/>
              <a:t>%</a:t>
            </a:r>
            <a:r>
              <a:rPr lang="ar-KW" sz="1000" dirty="0" smtClean="0"/>
              <a:t>،</a:t>
            </a:r>
            <a:r>
              <a:rPr lang="ar-SA" sz="1000" dirty="0" smtClean="0"/>
              <a:t> وجاء بيت التمويل الكويتي بالمركز الثاني </a:t>
            </a:r>
            <a:r>
              <a:rPr lang="ar-SA" sz="1000" dirty="0"/>
              <a:t>بقيمة تداول بلغ</a:t>
            </a:r>
            <a:r>
              <a:rPr lang="ar-KW" sz="1000" dirty="0"/>
              <a:t>ت</a:t>
            </a:r>
            <a:r>
              <a:rPr lang="ar-SA" sz="1000" dirty="0"/>
              <a:t> </a:t>
            </a:r>
            <a:r>
              <a:rPr lang="ar-SA" sz="1000" dirty="0" smtClean="0"/>
              <a:t>36</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708 فلس مرتفعا بنسبة 0.3%، </a:t>
            </a:r>
            <a:r>
              <a:rPr lang="ar-KW" sz="1000" dirty="0" smtClean="0"/>
              <a:t>ثم </a:t>
            </a:r>
            <a:r>
              <a:rPr lang="ar-SA" sz="1000" dirty="0"/>
              <a:t>جاء </a:t>
            </a:r>
            <a:r>
              <a:rPr lang="ar-SA" sz="1000" dirty="0" smtClean="0"/>
              <a:t>سهم</a:t>
            </a:r>
            <a:r>
              <a:rPr lang="ar-KW" sz="1000" dirty="0" smtClean="0"/>
              <a:t> </a:t>
            </a:r>
            <a:r>
              <a:rPr lang="ar-SA" sz="1000" dirty="0" smtClean="0"/>
              <a:t>البنك الأهلي المتحد – البحرين- بالمركز </a:t>
            </a:r>
            <a:r>
              <a:rPr lang="ar-KW" sz="1000" dirty="0"/>
              <a:t>الثالث</a:t>
            </a:r>
            <a:r>
              <a:rPr lang="ar-SA" sz="1000" dirty="0"/>
              <a:t> بقيمة تداول </a:t>
            </a:r>
            <a:r>
              <a:rPr lang="ar-SA" sz="1000" dirty="0" smtClean="0"/>
              <a:t>بلغت 28.2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252 فلس</a:t>
            </a:r>
            <a:r>
              <a:rPr lang="ar-SA" sz="1000" dirty="0"/>
              <a:t> </a:t>
            </a:r>
            <a:r>
              <a:rPr lang="ar-SA" sz="1000" dirty="0" smtClean="0"/>
              <a:t>مرتفعا بنسبة 1.2%.</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6,096</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5,433</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2,665</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168601699"/>
              </p:ext>
            </p:extLst>
          </p:nvPr>
        </p:nvGraphicFramePr>
        <p:xfrm>
          <a:off x="125413" y="1138238"/>
          <a:ext cx="6657975" cy="4029075"/>
        </p:xfrm>
        <a:graphic>
          <a:graphicData uri="http://schemas.openxmlformats.org/presentationml/2006/ole">
            <mc:AlternateContent xmlns:mc="http://schemas.openxmlformats.org/markup-compatibility/2006">
              <mc:Choice xmlns:v="urn:schemas-microsoft-com:vml" Requires="v">
                <p:oleObj spid="_x0000_s136272"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25413" y="1138238"/>
                        <a:ext cx="6657975"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25707640"/>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273"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مجموعة الإمتياز الإستثمارية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8.7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105</a:t>
            </a:r>
            <a:r>
              <a:rPr lang="ar-KW" sz="1000" dirty="0" smtClean="0"/>
              <a:t> </a:t>
            </a:r>
            <a:r>
              <a:rPr lang="ar-SA" sz="1000" dirty="0" smtClean="0"/>
              <a:t>فلس مرتفعا بنسبة </a:t>
            </a:r>
            <a:r>
              <a:rPr lang="ar-SA" sz="1000" dirty="0" smtClean="0"/>
              <a:t>6.6%</a:t>
            </a:r>
            <a:r>
              <a:rPr lang="ar-KW" sz="1000" dirty="0" smtClean="0"/>
              <a:t>، </a:t>
            </a:r>
            <a:r>
              <a:rPr lang="ar-SA" sz="1000" dirty="0" smtClean="0"/>
              <a:t>وجاء سهم شركة </a:t>
            </a:r>
            <a:r>
              <a:rPr lang="ar-SA" sz="1000" dirty="0"/>
              <a:t>أعيان للإجارة والإستثمار </a:t>
            </a:r>
            <a:r>
              <a:rPr lang="ar-SA" sz="1000" dirty="0" smtClean="0"/>
              <a:t>بالمركز </a:t>
            </a:r>
            <a:r>
              <a:rPr lang="ar-SA" sz="1000" dirty="0" smtClean="0"/>
              <a:t>الثاني </a:t>
            </a:r>
            <a:r>
              <a:rPr lang="ar-SA" sz="1000" dirty="0"/>
              <a:t>بقيمة تداول بلغت </a:t>
            </a:r>
            <a:r>
              <a:rPr lang="ar-SA" sz="1000" dirty="0" smtClean="0"/>
              <a:t>8.6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92.6 </a:t>
            </a:r>
            <a:r>
              <a:rPr lang="ar-SA" sz="1000" dirty="0"/>
              <a:t>فلس </a:t>
            </a:r>
            <a:r>
              <a:rPr lang="ar-SA" sz="1000" dirty="0" smtClean="0"/>
              <a:t>مرتفعا </a:t>
            </a:r>
            <a:r>
              <a:rPr lang="ar-SA" sz="1000" dirty="0"/>
              <a:t>بنسبة </a:t>
            </a:r>
            <a:r>
              <a:rPr lang="ar-SA" sz="1000" dirty="0" smtClean="0"/>
              <a:t>1.2%، </a:t>
            </a:r>
            <a:r>
              <a:rPr lang="ar-SA" sz="1000" dirty="0" smtClean="0"/>
              <a:t>ثم جاء </a:t>
            </a:r>
            <a:r>
              <a:rPr lang="ar-SA" sz="1000" dirty="0"/>
              <a:t>سهم</a:t>
            </a:r>
            <a:r>
              <a:rPr lang="ar-KW" sz="1000" dirty="0"/>
              <a:t> </a:t>
            </a:r>
            <a:r>
              <a:rPr lang="ar-SA" sz="1000" dirty="0" smtClean="0"/>
              <a:t>مجموعة أرزان المالية للتمويل والإستثمار بالمركز الثالث </a:t>
            </a:r>
            <a:r>
              <a:rPr lang="ar-SA" sz="1000" dirty="0"/>
              <a:t>بقيمة تداول بلغ</a:t>
            </a:r>
            <a:r>
              <a:rPr lang="ar-KW" sz="1000" dirty="0"/>
              <a:t>ت</a:t>
            </a:r>
            <a:r>
              <a:rPr lang="ar-SA" sz="1000" dirty="0"/>
              <a:t> </a:t>
            </a:r>
            <a:r>
              <a:rPr lang="ar-SA" sz="1000" dirty="0" smtClean="0"/>
              <a:t>4.8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59.5 </a:t>
            </a:r>
            <a:r>
              <a:rPr lang="ar-SA" sz="1000" dirty="0"/>
              <a:t>فلس </a:t>
            </a:r>
            <a:r>
              <a:rPr lang="ar-SA" sz="1000" dirty="0" smtClean="0"/>
              <a:t>مرتفعا </a:t>
            </a:r>
            <a:r>
              <a:rPr lang="ar-SA" sz="1000" dirty="0" smtClean="0"/>
              <a:t>بنسبة </a:t>
            </a:r>
            <a:r>
              <a:rPr lang="ar-SA" sz="1000" dirty="0" smtClean="0"/>
              <a:t>0.3%.</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427</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722162558"/>
              </p:ext>
            </p:extLst>
          </p:nvPr>
        </p:nvGraphicFramePr>
        <p:xfrm>
          <a:off x="166688" y="1150938"/>
          <a:ext cx="6600825" cy="2314575"/>
        </p:xfrm>
        <a:graphic>
          <a:graphicData uri="http://schemas.openxmlformats.org/presentationml/2006/ole">
            <mc:AlternateContent xmlns:mc="http://schemas.openxmlformats.org/markup-compatibility/2006">
              <mc:Choice xmlns:v="urn:schemas-microsoft-com:vml" Requires="v">
                <p:oleObj spid="_x0000_s13455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600825"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55433213"/>
              </p:ext>
            </p:extLst>
          </p:nvPr>
        </p:nvGraphicFramePr>
        <p:xfrm>
          <a:off x="152400" y="4469011"/>
          <a:ext cx="4029986" cy="3000375"/>
        </p:xfrm>
        <a:graphic>
          <a:graphicData uri="http://schemas.openxmlformats.org/presentationml/2006/ole">
            <mc:AlternateContent xmlns:mc="http://schemas.openxmlformats.org/markup-compatibility/2006">
              <mc:Choice xmlns:v="urn:schemas-microsoft-com:vml" Requires="v">
                <p:oleObj spid="_x0000_s13455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52400" y="4469011"/>
                        <a:ext cx="4029986"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288370524"/>
              </p:ext>
            </p:extLst>
          </p:nvPr>
        </p:nvGraphicFramePr>
        <p:xfrm>
          <a:off x="166688" y="3590925"/>
          <a:ext cx="6572250" cy="2314575"/>
        </p:xfrm>
        <a:graphic>
          <a:graphicData uri="http://schemas.openxmlformats.org/presentationml/2006/ole">
            <mc:AlternateContent xmlns:mc="http://schemas.openxmlformats.org/markup-compatibility/2006">
              <mc:Choice xmlns:v="urn:schemas-microsoft-com:vml" Requires="v">
                <p:oleObj spid="_x0000_s137308" name="Worksheet" r:id="rId5" imgW="6572325" imgH="2314575" progId="Excel.Sheet.12">
                  <p:link updateAutomatic="1"/>
                </p:oleObj>
              </mc:Choice>
              <mc:Fallback>
                <p:oleObj name="Worksheet" r:id="rId5" imgW="6572325" imgH="2314575" progId="Excel.Sheet.12">
                  <p:link updateAutomatic="1"/>
                  <p:pic>
                    <p:nvPicPr>
                      <p:cNvPr id="0" name=""/>
                      <p:cNvPicPr/>
                      <p:nvPr/>
                    </p:nvPicPr>
                    <p:blipFill>
                      <a:blip r:embed="rId6"/>
                      <a:stretch>
                        <a:fillRect/>
                      </a:stretch>
                    </p:blipFill>
                    <p:spPr>
                      <a:xfrm>
                        <a:off x="166688" y="3590925"/>
                        <a:ext cx="65722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4449202"/>
              </p:ext>
            </p:extLst>
          </p:nvPr>
        </p:nvGraphicFramePr>
        <p:xfrm>
          <a:off x="185737" y="1212410"/>
          <a:ext cx="6543675" cy="2314575"/>
        </p:xfrm>
        <a:graphic>
          <a:graphicData uri="http://schemas.openxmlformats.org/presentationml/2006/ole">
            <mc:AlternateContent xmlns:mc="http://schemas.openxmlformats.org/markup-compatibility/2006">
              <mc:Choice xmlns:v="urn:schemas-microsoft-com:vml" Requires="v">
                <p:oleObj spid="_x0000_s137309"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85737" y="1212410"/>
                        <a:ext cx="6543675"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92922966"/>
              </p:ext>
            </p:extLst>
          </p:nvPr>
        </p:nvGraphicFramePr>
        <p:xfrm>
          <a:off x="153891" y="6030846"/>
          <a:ext cx="6581775" cy="2314575"/>
        </p:xfrm>
        <a:graphic>
          <a:graphicData uri="http://schemas.openxmlformats.org/presentationml/2006/ole">
            <mc:AlternateContent xmlns:mc="http://schemas.openxmlformats.org/markup-compatibility/2006">
              <mc:Choice xmlns:v="urn:schemas-microsoft-com:vml" Requires="v">
                <p:oleObj spid="_x0000_s137310" name="Worksheet" r:id="rId9" imgW="6581887" imgH="2314575" progId="Excel.Sheet.12">
                  <p:link updateAutomatic="1"/>
                </p:oleObj>
              </mc:Choice>
              <mc:Fallback>
                <p:oleObj name="Worksheet" r:id="rId9" imgW="6581887" imgH="2314575" progId="Excel.Sheet.12">
                  <p:link updateAutomatic="1"/>
                  <p:pic>
                    <p:nvPicPr>
                      <p:cNvPr id="0" name=""/>
                      <p:cNvPicPr/>
                      <p:nvPr/>
                    </p:nvPicPr>
                    <p:blipFill>
                      <a:blip r:embed="rId10"/>
                      <a:stretch>
                        <a:fillRect/>
                      </a:stretch>
                    </p:blipFill>
                    <p:spPr>
                      <a:xfrm>
                        <a:off x="153891" y="6030846"/>
                        <a:ext cx="6581775"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098"/>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17155</TotalTime>
  <Words>1271</Words>
  <Application>Microsoft Office PowerPoint</Application>
  <PresentationFormat>On-screen Show (4:3)</PresentationFormat>
  <Paragraphs>76</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3531</cp:revision>
  <cp:lastPrinted>2019-01-10T11:21:43Z</cp:lastPrinted>
  <dcterms:created xsi:type="dcterms:W3CDTF">2015-01-14T07:25:06Z</dcterms:created>
  <dcterms:modified xsi:type="dcterms:W3CDTF">2020-10-15T11:55:45Z</dcterms:modified>
</cp:coreProperties>
</file>