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91" r:id="rId3"/>
    <p:sldId id="261" r:id="rId4"/>
    <p:sldId id="287" r:id="rId5"/>
    <p:sldId id="289" r:id="rId6"/>
    <p:sldId id="288" r:id="rId7"/>
    <p:sldId id="290" r:id="rId8"/>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88"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120" d="100"/>
          <a:sy n="120" d="100"/>
        </p:scale>
        <p:origin x="1548" y="-2904"/>
      </p:cViewPr>
      <p:guideLst>
        <p:guide orient="horz"/>
        <p:guide pos="4248"/>
        <p:guide orient="horz" pos="725"/>
        <p:guide orient="horz" pos="5488"/>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10/15/2020</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82290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6</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10/15/2020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10/15/2020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10/15/2020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10/15/2020</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7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Companies%20(P%20Market)!R3C2:R25C9"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6.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2020/10/15</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12" name="Text Placeholder 14"/>
          <p:cNvSpPr txBox="1">
            <a:spLocks/>
          </p:cNvSpPr>
          <p:nvPr/>
        </p:nvSpPr>
        <p:spPr bwMode="gray">
          <a:xfrm>
            <a:off x="3491571" y="2403214"/>
            <a:ext cx="3313160" cy="217396"/>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a:t>
            </a:r>
            <a:r>
              <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 </a:t>
            </a:r>
            <a:r>
              <a:rPr lang="ar-KW" sz="600" b="0" dirty="0" smtClean="0">
                <a:solidFill>
                  <a:schemeClr val="tx1"/>
                </a:solidFill>
                <a:latin typeface="Times New Roman" panose="02020603050405020304" pitchFamily="18" charset="0"/>
              </a:rPr>
              <a:t>ع.س </a:t>
            </a:r>
            <a:r>
              <a:rPr lang="ar-KW" sz="600" b="0" dirty="0">
                <a:solidFill>
                  <a:schemeClr val="tx1"/>
                </a:solidFill>
                <a:latin typeface="Times New Roman" panose="02020603050405020304" pitchFamily="18" charset="0"/>
              </a:rPr>
              <a:t>: عائد سعري      </a:t>
            </a: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p:txBody>
      </p:sp>
      <p:sp>
        <p:nvSpPr>
          <p:cNvPr id="9" name="Rectangle 8"/>
          <p:cNvSpPr/>
          <p:nvPr/>
        </p:nvSpPr>
        <p:spPr>
          <a:xfrm>
            <a:off x="152401" y="2916923"/>
            <a:ext cx="6591300" cy="5194051"/>
          </a:xfrm>
          <a:prstGeom prst="rect">
            <a:avLst/>
          </a:prstGeom>
          <a:solidFill>
            <a:schemeClr val="bg1">
              <a:lumMod val="95000"/>
            </a:schemeClr>
          </a:solidFill>
        </p:spPr>
        <p:txBody>
          <a:bodyPr wrap="square">
            <a:spAutoFit/>
          </a:bodyPr>
          <a:lstStyle/>
          <a:p>
            <a:pPr algn="r" rtl="1">
              <a:lnSpc>
                <a:spcPct val="107000"/>
              </a:lnSpc>
              <a:spcAft>
                <a:spcPts val="800"/>
              </a:spcAft>
            </a:pPr>
            <a:r>
              <a:rPr lang="ar-SA" sz="1100" b="1" u="sng" dirty="0" smtClean="0">
                <a:solidFill>
                  <a:srgbClr val="2C2F34"/>
                </a:solidFill>
                <a:latin typeface="Calibri" panose="020F0502020204030204" pitchFamily="34" charset="0"/>
                <a:ea typeface="Calibri" panose="020F0502020204030204" pitchFamily="34" charset="0"/>
                <a:cs typeface="Calibri" panose="020F0502020204030204" pitchFamily="34" charset="0"/>
              </a:rPr>
              <a:t>أداء </a:t>
            </a:r>
            <a:r>
              <a:rPr lang="ar-SA" sz="1100" b="1" u="sng" dirty="0">
                <a:solidFill>
                  <a:srgbClr val="2C2F34"/>
                </a:solidFill>
                <a:latin typeface="Calibri" panose="020F0502020204030204" pitchFamily="34" charset="0"/>
                <a:ea typeface="Calibri" panose="020F0502020204030204" pitchFamily="34" charset="0"/>
                <a:cs typeface="Calibri" panose="020F0502020204030204" pitchFamily="34" charset="0"/>
              </a:rPr>
              <a:t>مؤشرات البورصة</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أنهت بورصة الكويت تعاملاتها للأسبوع المنتهي في الخامس عشر من أكتوبر على ارتفاع جماعي في أداء مؤشراتها مقارنة مع اقفال الأسبوع الماضي، حيث ارتفع مؤشر السوق العام بنسبة0.2%، ومؤشر السوق الأول بنسبة 0.1%، ومؤشر السوق الرئيسي بنسبة 0.5%. في حين تراجع المعدل اليومي لقيمة الأسهم المتداولة بنسبة 5.8% إلى 63 مليون د.ك خلال الأسبوع بالمقارنة مع 66.9 مليون د.ك للأسبوع الماضي، بينما ارتفع المعدل اليومي لكمية الأسهم المتداولة بنسبة 3.1% إلي 400 مليون سهم بالمقارنة مع 388 مليون سهم للأسبوع الماضي</a:t>
            </a:r>
            <a:r>
              <a:rPr lang="ar-SA" sz="1100" dirty="0" smtClean="0">
                <a:latin typeface="Calibri" panose="020F0502020204030204" pitchFamily="34" charset="0"/>
                <a:ea typeface="Calibri" panose="020F0502020204030204" pitchFamily="34" charset="0"/>
                <a:cs typeface="Calibri" panose="020F0502020204030204" pitchFamily="34" charset="0"/>
              </a:rPr>
              <a:t>.</a:t>
            </a: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تداولات </a:t>
            </a:r>
            <a:r>
              <a:rPr lang="ar-SA" sz="1100" b="1" u="sng" dirty="0">
                <a:latin typeface="Calibri" panose="020F0502020204030204" pitchFamily="34" charset="0"/>
                <a:ea typeface="Calibri" panose="020F0502020204030204" pitchFamily="34" charset="0"/>
                <a:cs typeface="Calibri" panose="020F0502020204030204" pitchFamily="34" charset="0"/>
              </a:rPr>
              <a:t>الأسبوع</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شهدت مؤشرات البورصة تباينا ملحوظا خلال جلسات الأسبوع الخمسة، حيث أقفلت جلستا التداول الأولى والثانية على مكاسب، في حين أقفلت الثلاث جلسات الأخيرة على انخفاض. وبالنظر  إلى طبيعة تداولات الفترة، نجد  أن العديد من أسهم السوق الأول قد تعرضت إلى ضغوط بيعية واضحة وجني أرباح من قبل المتعاملين بعد المكاسب التي حققتها مؤخرا، مما جعل مؤشر السوق الأول يتراجع دون مستوى 6,400 نقطة، إلا أن وجود زخم شرائي مضاد، تزامنا مع استمرار المناخ الإيجابي والشهية الإستثمارية لدى المتعاملين، قلل كثيرا من تأثير هذه الموجة البيعية، الأمر الذي انعكس بنهاية الأمر على اقفال كافة مؤشرات البورصة على مكاسب متواضعة، كما استمرت الشهية المضاربية على شريحة واسعة من أسهم السوق الرئيسي، حيث شهدت بعض الأسهم عمليات شراء انتقائية منهية جلسات الأسبوع على مكاسب سوقية واضحة، في حين شهدت بعض الأسهم الأخرى ضغوط بيعية، وهو ما انعكس على ارتفاع المعدل اليومي لأحجام التداول خلال الفترة</a:t>
            </a:r>
            <a:r>
              <a:rPr lang="ar-SA" sz="1100" dirty="0" smtClean="0">
                <a:latin typeface="Calibri" panose="020F0502020204030204" pitchFamily="34" charset="0"/>
                <a:ea typeface="Calibri" panose="020F0502020204030204" pitchFamily="34" charset="0"/>
                <a:cs typeface="Calibri" panose="020F0502020204030204" pitchFamily="34" charset="0"/>
              </a:rPr>
              <a:t>.</a:t>
            </a:r>
          </a:p>
          <a:p>
            <a:pPr algn="justLow" rtl="1">
              <a:lnSpc>
                <a:spcPct val="150000"/>
              </a:lnSpc>
              <a:spcAft>
                <a:spcPts val="800"/>
              </a:spcAft>
            </a:pPr>
            <a:r>
              <a:rPr lang="ar-SA" sz="1050" b="1" u="sng" dirty="0" smtClean="0">
                <a:latin typeface="Calibri" panose="020F0502020204030204" pitchFamily="34" charset="0"/>
                <a:ea typeface="Calibri" panose="020F0502020204030204" pitchFamily="34" charset="0"/>
                <a:cs typeface="Calibri" panose="020F0502020204030204" pitchFamily="34" charset="0"/>
              </a:rPr>
              <a:t>أهم افصاحات الشركات خلال الفترة</a:t>
            </a:r>
          </a:p>
          <a:p>
            <a:pPr marL="342900" lvl="0" indent="-34290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أفصح صندوق بيتك كابيتال ريت بأن اجتماع جمعية حملة الوحدات لصندوق كابيتال ريت سوف ينعقد بوم الأحد الموافق 25 من الشهر الجاري.</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سوف تجتمع الجمعية العامة غير العادية لشركة أصول للإستثمار يوم الأربعاء الموافق 28 من الشهر الجاري لمناقشة توصية مجلس الإدارة بتخفيض رأسمال الشركة من خلال شطب أسهم الخزينة البالغ عددها 8,222,581 سهم.</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67388" y="2732257"/>
            <a:ext cx="654242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504594877"/>
              </p:ext>
            </p:extLst>
          </p:nvPr>
        </p:nvGraphicFramePr>
        <p:xfrm>
          <a:off x="1722438" y="1196975"/>
          <a:ext cx="4991100" cy="1371600"/>
        </p:xfrm>
        <a:graphic>
          <a:graphicData uri="http://schemas.openxmlformats.org/presentationml/2006/ole">
            <mc:AlternateContent xmlns:mc="http://schemas.openxmlformats.org/markup-compatibility/2006">
              <mc:Choice xmlns:v="urn:schemas-microsoft-com:vml" Requires="v">
                <p:oleObj spid="_x0000_s131571" name="Worksheet" r:id="rId5" imgW="4991249" imgH="1371600" progId="Excel.Sheet.12">
                  <p:link updateAutomatic="1"/>
                </p:oleObj>
              </mc:Choice>
              <mc:Fallback>
                <p:oleObj name="Worksheet" r:id="rId5" imgW="4991249" imgH="1371600" progId="Excel.Sheet.12">
                  <p:link updateAutomatic="1"/>
                  <p:pic>
                    <p:nvPicPr>
                      <p:cNvPr id="0" name=""/>
                      <p:cNvPicPr/>
                      <p:nvPr/>
                    </p:nvPicPr>
                    <p:blipFill>
                      <a:blip r:embed="rId6"/>
                      <a:stretch>
                        <a:fillRect/>
                      </a:stretch>
                    </p:blipFill>
                    <p:spPr>
                      <a:xfrm>
                        <a:off x="1722438" y="1196975"/>
                        <a:ext cx="4991100" cy="1371600"/>
                      </a:xfrm>
                      <a:prstGeom prst="rect">
                        <a:avLst/>
                      </a:prstGeom>
                    </p:spPr>
                  </p:pic>
                </p:oleObj>
              </mc:Fallback>
            </mc:AlternateContent>
          </a:graphicData>
        </a:graphic>
      </p:graphicFrame>
      <p:sp>
        <p:nvSpPr>
          <p:cNvPr id="11" name="Text Placeholder 14"/>
          <p:cNvSpPr txBox="1">
            <a:spLocks/>
          </p:cNvSpPr>
          <p:nvPr/>
        </p:nvSpPr>
        <p:spPr bwMode="gray">
          <a:xfrm>
            <a:off x="3491571" y="2565400"/>
            <a:ext cx="3313160" cy="217396"/>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a:t>
            </a:r>
            <a:r>
              <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 </a:t>
            </a:r>
            <a:r>
              <a:rPr lang="ar-KW" sz="600" b="0" dirty="0" smtClean="0">
                <a:solidFill>
                  <a:schemeClr val="tx1"/>
                </a:solidFill>
                <a:latin typeface="Times New Roman" panose="02020603050405020304" pitchFamily="18" charset="0"/>
              </a:rPr>
              <a:t>ع.س </a:t>
            </a:r>
            <a:r>
              <a:rPr lang="ar-KW" sz="600" b="0" dirty="0">
                <a:solidFill>
                  <a:schemeClr val="tx1"/>
                </a:solidFill>
                <a:latin typeface="Times New Roman" panose="02020603050405020304" pitchFamily="18" charset="0"/>
              </a:rPr>
              <a:t>: عائد سعري      </a:t>
            </a: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p:txBody>
      </p:sp>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2020/10/08</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2</a:t>
            </a:fld>
            <a:endParaRPr lang="en-US" dirty="0"/>
          </a:p>
        </p:txBody>
      </p:sp>
      <p:sp>
        <p:nvSpPr>
          <p:cNvPr id="9" name="Rectangle 8"/>
          <p:cNvSpPr/>
          <p:nvPr/>
        </p:nvSpPr>
        <p:spPr>
          <a:xfrm>
            <a:off x="167306" y="1369382"/>
            <a:ext cx="6542429" cy="6705362"/>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تابع افصاحات الشركات</a:t>
            </a:r>
          </a:p>
          <a:p>
            <a:pPr marL="342900" lvl="0" indent="-34290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استكمالا في التواصل مع باقي الدائنين، أعلنت شركة أعيان للإجارة والإستثمار إلى توصلها إلى اتفاق مع عدد من دائنيها لإجراء التسوية النهائية لسداد مديونيتها، من خلال سداد مبلغ نقدي وتحويل عدد من الأسهم في شركة توازن القابضة، وهو ما سينتج عنه تحقيق أرباح بواقع 597.4 ألف د.ك.</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قامت شركة الصناعات الهندسية الثقيلة وبناء السفن بتوقيع عقد مع المقاول الرئيسي لصالح شركة نفط الكويت بقيمة 1.5 مليون د.ك ولمدة ثلاثة أشهر ونصف.</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عطفا على إفصاحها السابق بتاريخ 29 سبتمبر الماضي، سوف تنعقد الجمعية العمومية العادية للشركة الأولى للإستثمار يوم الأربعاء الموافق 4 نوفمبر المقبل، بناءً على طلب مجموعة من المساهمين تفوق ملكيتهم 10% من أسهم الشركة، لمناقشة بعض البنود، منها المخالفات المصاحبة لصفقة بيع حصة الشركة في أسهم شركة بورصة الكويت، وما ترتب عليها من أضرار جسيمة على الشركة وكذلك على المساهمين، وكذلك مناقشة عرض سعر جديد مقدم من أحدى الشركات لشراء ما نسبته 14.4% من أسهم شرمة بورصة الكويت بسعر أفضل.</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Calibri" panose="020F0502020204030204" pitchFamily="34" charset="0"/>
              </a:rPr>
              <a:t> </a:t>
            </a:r>
            <a:r>
              <a:rPr lang="ar-SA" sz="1100" dirty="0">
                <a:latin typeface="Calibri" panose="020F0502020204030204" pitchFamily="34" charset="0"/>
                <a:ea typeface="Calibri" panose="020F0502020204030204" pitchFamily="34" charset="0"/>
                <a:cs typeface="Calibri" panose="020F0502020204030204" pitchFamily="34" charset="0"/>
              </a:rPr>
              <a:t>قرر مجلس مفوضي هيئة أسواق المال الموافقة المبدئية على ادراج أسهم شركة لاند المتحدة العقارية ش.م.ك في بورصة الكويت للأوراق المالية ضمن السوق الرئيسي، على أن تكون هذه الموافقة مشروطة بالإلتزام بالأحكام والإجراءات المنصوص عليها، يُذكر أن شركة المسار للإجارة والإستثمار هي مستشار الإدراج.</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في الثالث عشر من الشهر الجاري تم توقيع اتفاقية الشراكة بين القطاعين العام والخاص فيما بين شركة جاي ثري لإدارة وتطوير الأراضي والعقارت والمؤسسة العامة للرعاية السكنية، علما بأن حصص الأسهم لشركة جاي  ثري موزعة كالتالي:</a:t>
            </a:r>
            <a:endParaRPr lang="en-US" sz="1100" dirty="0">
              <a:latin typeface="Calibri" panose="020F0502020204030204" pitchFamily="34" charset="0"/>
              <a:ea typeface="Calibri" panose="020F0502020204030204" pitchFamily="34" charset="0"/>
              <a:cs typeface="Arial" panose="020B0604020202020204" pitchFamily="34" charset="0"/>
            </a:endParaRPr>
          </a:p>
          <a:p>
            <a:pPr marL="228600" algn="justLow" rtl="1">
              <a:lnSpc>
                <a:spcPct val="107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شركة المباني                                      35%.</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07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       مجموعة الصناعات الوطنية القابضة   32.5%.</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07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       شركة التخصيص القابضة                   32.5%.</a:t>
            </a:r>
            <a:endParaRPr lang="en-US" sz="110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b="1" u="sng" smtClean="0">
                <a:latin typeface="Calibri" panose="020F0502020204030204" pitchFamily="34" charset="0"/>
                <a:ea typeface="Calibri" panose="020F0502020204030204" pitchFamily="34" charset="0"/>
                <a:cs typeface="Calibri" panose="020F0502020204030204" pitchFamily="34" charset="0"/>
              </a:rPr>
              <a:t>أسعار </a:t>
            </a:r>
            <a:r>
              <a:rPr lang="ar-SA" sz="1100" b="1" u="sng" dirty="0" smtClean="0">
                <a:latin typeface="Calibri" panose="020F0502020204030204" pitchFamily="34" charset="0"/>
                <a:ea typeface="Calibri" panose="020F0502020204030204" pitchFamily="34" charset="0"/>
                <a:cs typeface="Calibri" panose="020F0502020204030204" pitchFamily="34" charset="0"/>
              </a:rPr>
              <a:t>النفط </a:t>
            </a:r>
            <a:endParaRPr lang="en-US" sz="1100" dirty="0" smtClean="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050" dirty="0" smtClean="0">
                <a:latin typeface="Calibri" panose="020F0502020204030204" pitchFamily="34" charset="0"/>
                <a:ea typeface="Calibri" panose="020F0502020204030204" pitchFamily="34" charset="0"/>
                <a:cs typeface="Calibri" panose="020F0502020204030204" pitchFamily="34" charset="0"/>
              </a:rPr>
              <a:t>شهد سعر خام برنت صعودا نسبيا خلال الأسبوع ، حيث استعاد خام برنت مستوى 42 دولار  أمريكي مرة أخرى خلال تداولات الأسبوع، يأتي هذا الصعود مع اقتراب إعصار دلتا من خليج المكسيك، رغم استمرار المخاوف بشأن الطلب و ارتفاع مخزونات النفط الأمريكية للمرة الأولى في أربعة أسابيع بمقدار 500 ألف برميل.</a:t>
            </a:r>
            <a:endParaRPr lang="en-US" sz="1050" dirty="0">
              <a:latin typeface="Calibri" panose="020F0502020204030204" pitchFamily="34" charset="0"/>
              <a:ea typeface="Calibri" panose="020F0502020204030204" pitchFamily="34" charset="0"/>
              <a:cs typeface="Calibri" panose="020F0502020204030204" pitchFamily="34" charset="0"/>
            </a:endParaRPr>
          </a:p>
        </p:txBody>
      </p:sp>
      <p:sp>
        <p:nvSpPr>
          <p:cNvPr id="14" name="TextBox 13"/>
          <p:cNvSpPr txBox="1"/>
          <p:nvPr/>
        </p:nvSpPr>
        <p:spPr>
          <a:xfrm>
            <a:off x="167306" y="1184716"/>
            <a:ext cx="654242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spTree>
    <p:extLst>
      <p:ext uri="{BB962C8B-B14F-4D97-AF65-F5344CB8AC3E}">
        <p14:creationId xmlns:p14="http://schemas.microsoft.com/office/powerpoint/2010/main" val="376490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3</a:t>
            </a:fld>
            <a:endParaRPr lang="en-US" dirty="0"/>
          </a:p>
        </p:txBody>
      </p:sp>
      <p:sp>
        <p:nvSpPr>
          <p:cNvPr id="12" name="Rectangle 11"/>
          <p:cNvSpPr/>
          <p:nvPr/>
        </p:nvSpPr>
        <p:spPr>
          <a:xfrm>
            <a:off x="5129349" y="1161738"/>
            <a:ext cx="1614351" cy="42724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smtClean="0"/>
              <a:t>ا</a:t>
            </a:r>
            <a:r>
              <a:rPr lang="ar-SA" sz="1000" dirty="0"/>
              <a:t>غ</a:t>
            </a:r>
            <a:r>
              <a:rPr lang="ar-KW" sz="1000" dirty="0" smtClean="0"/>
              <a:t>لقت</a:t>
            </a:r>
            <a:r>
              <a:rPr lang="ar-SA" sz="1000" dirty="0" smtClean="0"/>
              <a:t> </a:t>
            </a:r>
            <a:r>
              <a:rPr lang="ar-KW" sz="1000" dirty="0" smtClean="0"/>
              <a:t>مؤشرات</a:t>
            </a:r>
            <a:r>
              <a:rPr lang="ar-SA" sz="1000" dirty="0" smtClean="0"/>
              <a:t> </a:t>
            </a:r>
            <a:r>
              <a:rPr lang="ar-SA" sz="1000" dirty="0"/>
              <a:t>قطاعات السوق </a:t>
            </a:r>
            <a:r>
              <a:rPr lang="ar-KW" sz="1000" dirty="0"/>
              <a:t>على </a:t>
            </a:r>
            <a:r>
              <a:rPr lang="ar-SA" sz="1000" dirty="0" smtClean="0"/>
              <a:t>تباين</a:t>
            </a:r>
            <a:r>
              <a:rPr lang="ar-KW" sz="1000" dirty="0" smtClean="0"/>
              <a:t> </a:t>
            </a:r>
            <a:r>
              <a:rPr lang="ar-SA" sz="1000" dirty="0"/>
              <a:t>خلال </a:t>
            </a:r>
            <a:r>
              <a:rPr lang="ar-KW" sz="1000" dirty="0" smtClean="0"/>
              <a:t>تداولات الأسبوع </a:t>
            </a:r>
            <a:r>
              <a:rPr lang="ar-KW" sz="1000" dirty="0"/>
              <a:t>مقارنة مع </a:t>
            </a:r>
            <a:r>
              <a:rPr lang="ar-KW" sz="1000" dirty="0" smtClean="0"/>
              <a:t>الأسبوع الماضي</a:t>
            </a:r>
            <a:r>
              <a:rPr lang="ar-SA" sz="1000" dirty="0" smtClean="0"/>
              <a:t>، حيث تصدر قطاع</a:t>
            </a:r>
            <a:r>
              <a:rPr lang="ar-KW" sz="1000" dirty="0" smtClean="0"/>
              <a:t> </a:t>
            </a:r>
            <a:r>
              <a:rPr lang="ar-SA" sz="1000" dirty="0" smtClean="0"/>
              <a:t>النفط والغاز القطاعات الرابحة بنسبة 2.8%، تلاه قطاع الخدمات المالية بنسبة 2.6، في حين جاء قطاع العقار على رأس الخاسرين بنسبة 1.6%، ثم قطاع المنافع بنسبة 1.2%.</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a:t>
            </a:r>
            <a:r>
              <a:rPr lang="ar-KW" sz="1000" dirty="0"/>
              <a:t>البنوك </a:t>
            </a:r>
            <a:r>
              <a:rPr lang="ar-KW" sz="1000" dirty="0" smtClean="0"/>
              <a:t>وقطاع</a:t>
            </a:r>
            <a:r>
              <a:rPr lang="ar-SA" sz="1000" dirty="0" smtClean="0"/>
              <a:t> </a:t>
            </a:r>
            <a:r>
              <a:rPr lang="ar-SA" sz="1000" dirty="0"/>
              <a:t>الخدمات المالية</a:t>
            </a:r>
            <a:r>
              <a:rPr lang="ar-KW" sz="1000" dirty="0" smtClean="0"/>
              <a:t> </a:t>
            </a:r>
            <a:r>
              <a:rPr lang="ar-SA" sz="1000" dirty="0" smtClean="0"/>
              <a:t>وقطاع الصناعة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53.7</a:t>
            </a:r>
            <a:r>
              <a:rPr lang="ar-KW" sz="1000" dirty="0" smtClean="0"/>
              <a:t>%</a:t>
            </a:r>
            <a:r>
              <a:rPr lang="ar-SA" sz="1000" dirty="0" smtClean="0"/>
              <a:t>، 19.7% 8.6%</a:t>
            </a:r>
            <a:r>
              <a:rPr lang="ar-KW" sz="1000" dirty="0" smtClean="0"/>
              <a:t> </a:t>
            </a:r>
            <a:r>
              <a:rPr lang="ar-KW" sz="1000" dirty="0"/>
              <a:t>على 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الخدمات المالية </a:t>
            </a:r>
            <a:r>
              <a:rPr lang="ar-SA" sz="1000" dirty="0" smtClean="0"/>
              <a:t>وقطاع </a:t>
            </a:r>
            <a:r>
              <a:rPr lang="ar-SA" sz="1000" dirty="0"/>
              <a:t>العقار </a:t>
            </a:r>
            <a:r>
              <a:rPr lang="ar-KW" sz="1000" dirty="0" smtClean="0"/>
              <a:t>وقطاع </a:t>
            </a:r>
            <a:r>
              <a:rPr lang="ar-SA" sz="1000" dirty="0" smtClean="0"/>
              <a:t>البنوك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37.4</a:t>
            </a:r>
            <a:r>
              <a:rPr lang="ar-KW" sz="1000" dirty="0" smtClean="0"/>
              <a:t>%</a:t>
            </a:r>
            <a:r>
              <a:rPr lang="ar-SA" sz="1000" dirty="0" smtClean="0"/>
              <a:t>،</a:t>
            </a:r>
            <a:r>
              <a:rPr lang="ar-KW" sz="1000" dirty="0" smtClean="0"/>
              <a:t> </a:t>
            </a:r>
            <a:r>
              <a:rPr lang="ar-SA" sz="1000" dirty="0" smtClean="0"/>
              <a:t>24.4</a:t>
            </a:r>
            <a:r>
              <a:rPr lang="ar-KW" sz="1000" dirty="0" smtClean="0"/>
              <a:t>%و</a:t>
            </a:r>
            <a:r>
              <a:rPr lang="ar-SA" sz="1000" dirty="0" smtClean="0"/>
              <a:t> 21.1%</a:t>
            </a:r>
            <a:r>
              <a:rPr lang="ar-KW" sz="1000" dirty="0" smtClean="0"/>
              <a:t> على </a:t>
            </a:r>
            <a:r>
              <a:rPr lang="ar-KW" sz="1000" dirty="0"/>
              <a:t>التوالي.</a:t>
            </a:r>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1357757834"/>
              </p:ext>
            </p:extLst>
          </p:nvPr>
        </p:nvGraphicFramePr>
        <p:xfrm>
          <a:off x="3562350" y="5762625"/>
          <a:ext cx="3233738" cy="2743200"/>
        </p:xfrm>
        <a:graphic>
          <a:graphicData uri="http://schemas.openxmlformats.org/presentationml/2006/ole">
            <mc:AlternateContent xmlns:mc="http://schemas.openxmlformats.org/markup-compatibility/2006">
              <mc:Choice xmlns:v="urn:schemas-microsoft-com:vml" Requires="v">
                <p:oleObj spid="_x0000_s135637" name="Worksheet" r:id="rId5" imgW="4572000" imgH="2743200" progId="Excel.Sheet.12">
                  <p:link updateAutomatic="1"/>
                </p:oleObj>
              </mc:Choice>
              <mc:Fallback>
                <p:oleObj name="Worksheet" r:id="rId5" imgW="4572000" imgH="2743200" progId="Excel.Sheet.12">
                  <p:link updateAutomatic="1"/>
                  <p:pic>
                    <p:nvPicPr>
                      <p:cNvPr id="0" name=""/>
                      <p:cNvPicPr/>
                      <p:nvPr/>
                    </p:nvPicPr>
                    <p:blipFill>
                      <a:blip r:embed="rId6"/>
                      <a:stretch>
                        <a:fillRect/>
                      </a:stretch>
                    </p:blipFill>
                    <p:spPr>
                      <a:xfrm>
                        <a:off x="3562350"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835851658"/>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35638" name="Worksheet" r:id="rId7" imgW="4572000" imgH="2743200" progId="Excel.Sheet.12">
                  <p:link updateAutomatic="1"/>
                </p:oleObj>
              </mc:Choice>
              <mc:Fallback>
                <p:oleObj name="Worksheet" r:id="rId7" imgW="4572000" imgH="2743200" progId="Excel.Sheet.12">
                  <p:link updateAutomatic="1"/>
                  <p:pic>
                    <p:nvPicPr>
                      <p:cNvPr id="0" name=""/>
                      <p:cNvPicPr/>
                      <p:nvPr/>
                    </p:nvPicPr>
                    <p:blipFill>
                      <a:blip r:embed="rId8"/>
                      <a:stretch>
                        <a:fillRect/>
                      </a:stretch>
                    </p:blipFill>
                    <p:spPr>
                      <a:xfrm>
                        <a:off x="177800" y="5762625"/>
                        <a:ext cx="3154363"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000208646"/>
              </p:ext>
            </p:extLst>
          </p:nvPr>
        </p:nvGraphicFramePr>
        <p:xfrm>
          <a:off x="500063" y="1258474"/>
          <a:ext cx="4410075" cy="3067050"/>
        </p:xfrm>
        <a:graphic>
          <a:graphicData uri="http://schemas.openxmlformats.org/presentationml/2006/ole">
            <mc:AlternateContent xmlns:mc="http://schemas.openxmlformats.org/markup-compatibility/2006">
              <mc:Choice xmlns:v="urn:schemas-microsoft-com:vml" Requires="v">
                <p:oleObj spid="_x0000_s135639" name="Worksheet" r:id="rId9" imgW="4410038" imgH="3066984" progId="Excel.Sheet.12">
                  <p:link updateAutomatic="1"/>
                </p:oleObj>
              </mc:Choice>
              <mc:Fallback>
                <p:oleObj name="Worksheet" r:id="rId9" imgW="4410038" imgH="3066984" progId="Excel.Sheet.12">
                  <p:link updateAutomatic="1"/>
                  <p:pic>
                    <p:nvPicPr>
                      <p:cNvPr id="0" name=""/>
                      <p:cNvPicPr/>
                      <p:nvPr/>
                    </p:nvPicPr>
                    <p:blipFill>
                      <a:blip r:embed="rId10"/>
                      <a:stretch>
                        <a:fillRect/>
                      </a:stretch>
                    </p:blipFill>
                    <p:spPr>
                      <a:xfrm>
                        <a:off x="500063" y="1258474"/>
                        <a:ext cx="4410075" cy="306705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6" name="Rectangle 15"/>
          <p:cNvSpPr/>
          <p:nvPr/>
        </p:nvSpPr>
        <p:spPr>
          <a:xfrm>
            <a:off x="4101736" y="5281916"/>
            <a:ext cx="2575287" cy="3060895"/>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a:t>بنك الكويت الوطني قائمة 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بلغت </a:t>
            </a:r>
            <a:r>
              <a:rPr lang="ar-SA" sz="1000" dirty="0" smtClean="0"/>
              <a:t>51.1</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سعر 890 فلس متراجعا بنسبة </a:t>
            </a:r>
            <a:r>
              <a:rPr lang="ar-SA" sz="1000" dirty="0" smtClean="0"/>
              <a:t>1.</a:t>
            </a:r>
            <a:r>
              <a:rPr lang="ar-SA" sz="1000" dirty="0"/>
              <a:t>6</a:t>
            </a:r>
            <a:r>
              <a:rPr lang="ar-SA" sz="1000" dirty="0" smtClean="0"/>
              <a:t>%</a:t>
            </a:r>
            <a:r>
              <a:rPr lang="ar-KW" sz="1000" dirty="0" smtClean="0"/>
              <a:t>،</a:t>
            </a:r>
            <a:r>
              <a:rPr lang="ar-SA" sz="1000" dirty="0" smtClean="0"/>
              <a:t> وجاء بيت التمويل الكويتي بالمركز الثاني </a:t>
            </a:r>
            <a:r>
              <a:rPr lang="ar-SA" sz="1000" dirty="0"/>
              <a:t>بقيمة تداول بلغ</a:t>
            </a:r>
            <a:r>
              <a:rPr lang="ar-KW" sz="1000" dirty="0"/>
              <a:t>ت</a:t>
            </a:r>
            <a:r>
              <a:rPr lang="ar-SA" sz="1000" dirty="0"/>
              <a:t> </a:t>
            </a:r>
            <a:r>
              <a:rPr lang="ar-SA" sz="1000" dirty="0" smtClean="0"/>
              <a:t>36</a:t>
            </a:r>
            <a:r>
              <a:rPr lang="ar-KW" sz="1000" dirty="0" smtClean="0"/>
              <a:t> </a:t>
            </a:r>
            <a:r>
              <a:rPr lang="ar-SA" sz="1000" dirty="0"/>
              <a:t>مليون د.ك لينهي بذلك </a:t>
            </a:r>
            <a:r>
              <a:rPr lang="ar-KW" sz="1000" dirty="0"/>
              <a:t>تداولات الأسبوع </a:t>
            </a:r>
            <a:r>
              <a:rPr lang="ar-SA" sz="1000" dirty="0" smtClean="0"/>
              <a:t>عند </a:t>
            </a:r>
            <a:r>
              <a:rPr lang="ar-SA" sz="1000" dirty="0"/>
              <a:t>سعر </a:t>
            </a:r>
            <a:r>
              <a:rPr lang="ar-SA" sz="1000" dirty="0" smtClean="0"/>
              <a:t>708 فلس مرتفعا بنسبة 0.3%، </a:t>
            </a:r>
            <a:r>
              <a:rPr lang="ar-KW" sz="1000" dirty="0" smtClean="0"/>
              <a:t>ثم </a:t>
            </a:r>
            <a:r>
              <a:rPr lang="ar-SA" sz="1000" dirty="0"/>
              <a:t>جاء </a:t>
            </a:r>
            <a:r>
              <a:rPr lang="ar-SA" sz="1000" dirty="0" smtClean="0"/>
              <a:t>سهم</a:t>
            </a:r>
            <a:r>
              <a:rPr lang="ar-KW" sz="1000" dirty="0" smtClean="0"/>
              <a:t> </a:t>
            </a:r>
            <a:r>
              <a:rPr lang="ar-SA" sz="1000" dirty="0" smtClean="0"/>
              <a:t>البنك الأهلي المتحد – البحرين- بالمركز </a:t>
            </a:r>
            <a:r>
              <a:rPr lang="ar-KW" sz="1000" dirty="0"/>
              <a:t>الثالث</a:t>
            </a:r>
            <a:r>
              <a:rPr lang="ar-SA" sz="1000" dirty="0"/>
              <a:t> بقيمة تداول </a:t>
            </a:r>
            <a:r>
              <a:rPr lang="ar-SA" sz="1000" dirty="0" smtClean="0"/>
              <a:t>بلغت 28.2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252 فلس</a:t>
            </a:r>
            <a:r>
              <a:rPr lang="ar-SA" sz="1000" dirty="0"/>
              <a:t> </a:t>
            </a:r>
            <a:r>
              <a:rPr lang="ar-SA" sz="1000" dirty="0" smtClean="0"/>
              <a:t>مرتفعا بنسبة 1.2%.</a:t>
            </a:r>
            <a:endParaRPr lang="ar-KW" sz="1000" dirty="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SA" sz="1000" dirty="0" smtClean="0"/>
              <a:t>6,096</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حل بيت التمويل الكويتي بالمرتبة الثانية بقيمة رأسمالية بلغت </a:t>
            </a:r>
            <a:r>
              <a:rPr lang="ar-SA" sz="1000" dirty="0" smtClean="0"/>
              <a:t>5,433</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a:t>
            </a:r>
            <a:r>
              <a:rPr lang="ar-SA" sz="1000" dirty="0" smtClean="0"/>
              <a:t>شركة الإتصالات المتنقلة </a:t>
            </a:r>
            <a:r>
              <a:rPr lang="ar-KW" sz="1000" dirty="0" smtClean="0"/>
              <a:t>بالمرتبة </a:t>
            </a:r>
            <a:r>
              <a:rPr lang="ar-KW" sz="1000" dirty="0"/>
              <a:t>الثالثة بقيمة رأسمالية بلغت </a:t>
            </a:r>
            <a:r>
              <a:rPr lang="ar-SA" sz="1000" dirty="0" smtClean="0"/>
              <a:t>2,665</a:t>
            </a:r>
            <a:r>
              <a:rPr lang="ar-KW" sz="1000" dirty="0" smtClean="0"/>
              <a:t> </a:t>
            </a:r>
            <a:r>
              <a:rPr lang="ar-KW" sz="1000" dirty="0"/>
              <a:t>مليون د.ك </a:t>
            </a:r>
          </a:p>
        </p:txBody>
      </p:sp>
      <p:sp>
        <p:nvSpPr>
          <p:cNvPr id="17" name="TextBox 16"/>
          <p:cNvSpPr txBox="1"/>
          <p:nvPr/>
        </p:nvSpPr>
        <p:spPr>
          <a:xfrm>
            <a:off x="114301" y="5277666"/>
            <a:ext cx="388619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168601699"/>
              </p:ext>
            </p:extLst>
          </p:nvPr>
        </p:nvGraphicFramePr>
        <p:xfrm>
          <a:off x="125413" y="1138238"/>
          <a:ext cx="6657975" cy="4029075"/>
        </p:xfrm>
        <a:graphic>
          <a:graphicData uri="http://schemas.openxmlformats.org/presentationml/2006/ole">
            <mc:AlternateContent xmlns:mc="http://schemas.openxmlformats.org/markup-compatibility/2006">
              <mc:Choice xmlns:v="urn:schemas-microsoft-com:vml" Requires="v">
                <p:oleObj spid="_x0000_s136272" name="Worksheet" r:id="rId5" imgW="6658087" imgH="4029075" progId="Excel.Sheet.12">
                  <p:link updateAutomatic="1"/>
                </p:oleObj>
              </mc:Choice>
              <mc:Fallback>
                <p:oleObj name="Worksheet" r:id="rId5" imgW="6658087" imgH="4029075" progId="Excel.Sheet.12">
                  <p:link updateAutomatic="1"/>
                  <p:pic>
                    <p:nvPicPr>
                      <p:cNvPr id="0" name=""/>
                      <p:cNvPicPr/>
                      <p:nvPr/>
                    </p:nvPicPr>
                    <p:blipFill>
                      <a:blip r:embed="rId6"/>
                      <a:stretch>
                        <a:fillRect/>
                      </a:stretch>
                    </p:blipFill>
                    <p:spPr>
                      <a:xfrm>
                        <a:off x="125413" y="1138238"/>
                        <a:ext cx="6657975" cy="40290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925707640"/>
              </p:ext>
            </p:extLst>
          </p:nvPr>
        </p:nvGraphicFramePr>
        <p:xfrm>
          <a:off x="152400" y="5462332"/>
          <a:ext cx="3848100" cy="2905125"/>
        </p:xfrm>
        <a:graphic>
          <a:graphicData uri="http://schemas.openxmlformats.org/presentationml/2006/ole">
            <mc:AlternateContent xmlns:mc="http://schemas.openxmlformats.org/markup-compatibility/2006">
              <mc:Choice xmlns:v="urn:schemas-microsoft-com:vml" Requires="v">
                <p:oleObj spid="_x0000_s136273" name="Worksheet" r:id="rId7" imgW="4324275" imgH="2905092" progId="Excel.Sheet.12">
                  <p:link updateAutomatic="1"/>
                </p:oleObj>
              </mc:Choice>
              <mc:Fallback>
                <p:oleObj name="Worksheet" r:id="rId7" imgW="4324275" imgH="2905092" progId="Excel.Sheet.12">
                  <p:link updateAutomatic="1"/>
                  <p:pic>
                    <p:nvPicPr>
                      <p:cNvPr id="0" name=""/>
                      <p:cNvPicPr/>
                      <p:nvPr/>
                    </p:nvPicPr>
                    <p:blipFill>
                      <a:blip r:embed="rId8"/>
                      <a:stretch>
                        <a:fillRect/>
                      </a:stretch>
                    </p:blipFill>
                    <p:spPr>
                      <a:xfrm>
                        <a:off x="152400" y="5462332"/>
                        <a:ext cx="3848100" cy="2905125"/>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sp>
        <p:nvSpPr>
          <p:cNvPr id="11" name="TextBox 10"/>
          <p:cNvSpPr txBox="1"/>
          <p:nvPr/>
        </p:nvSpPr>
        <p:spPr>
          <a:xfrm>
            <a:off x="152400" y="4284345"/>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182386" y="4284345"/>
            <a:ext cx="2561314" cy="3173978"/>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شركة مجموعة الإمتياز الإستثمارية قائمة </a:t>
            </a:r>
            <a:r>
              <a:rPr lang="ar-SA" sz="1000" dirty="0"/>
              <a:t>الأسهم الأعلى تداولا من 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8.7 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105</a:t>
            </a:r>
            <a:r>
              <a:rPr lang="ar-KW" sz="1000" dirty="0" smtClean="0"/>
              <a:t> </a:t>
            </a:r>
            <a:r>
              <a:rPr lang="ar-SA" sz="1000" dirty="0" smtClean="0"/>
              <a:t>فلس مرتفعا بنسبة </a:t>
            </a:r>
            <a:r>
              <a:rPr lang="ar-SA" sz="1000" dirty="0" smtClean="0"/>
              <a:t>6.6%</a:t>
            </a:r>
            <a:r>
              <a:rPr lang="ar-KW" sz="1000" dirty="0" smtClean="0"/>
              <a:t>، </a:t>
            </a:r>
            <a:r>
              <a:rPr lang="ar-SA" sz="1000" dirty="0" smtClean="0"/>
              <a:t>وجاء سهم شركة </a:t>
            </a:r>
            <a:r>
              <a:rPr lang="ar-SA" sz="1000" dirty="0"/>
              <a:t>أعيان للإجارة والإستثمار </a:t>
            </a:r>
            <a:r>
              <a:rPr lang="ar-SA" sz="1000" dirty="0" smtClean="0"/>
              <a:t>بالمركز </a:t>
            </a:r>
            <a:r>
              <a:rPr lang="ar-SA" sz="1000" dirty="0" smtClean="0"/>
              <a:t>الثاني </a:t>
            </a:r>
            <a:r>
              <a:rPr lang="ar-SA" sz="1000" dirty="0"/>
              <a:t>بقيمة تداول بلغت </a:t>
            </a:r>
            <a:r>
              <a:rPr lang="ar-SA" sz="1000" dirty="0" smtClean="0"/>
              <a:t>8.6 </a:t>
            </a:r>
            <a:r>
              <a:rPr lang="ar-SA" sz="1000" dirty="0"/>
              <a:t>مليون د.ك</a:t>
            </a:r>
            <a:r>
              <a:rPr lang="ar-KW" sz="1000" dirty="0"/>
              <a:t> </a:t>
            </a:r>
            <a:r>
              <a:rPr lang="ar-SA" sz="1000" dirty="0"/>
              <a:t>لينهي بذلك </a:t>
            </a:r>
            <a:r>
              <a:rPr lang="ar-KW" sz="1000" dirty="0"/>
              <a:t>تداولات الأسبوع </a:t>
            </a:r>
            <a:r>
              <a:rPr lang="ar-SA" sz="1000" dirty="0"/>
              <a:t>عند سعر </a:t>
            </a:r>
            <a:r>
              <a:rPr lang="ar-SA" sz="1000" dirty="0" smtClean="0"/>
              <a:t>92.6 </a:t>
            </a:r>
            <a:r>
              <a:rPr lang="ar-SA" sz="1000" dirty="0"/>
              <a:t>فلس </a:t>
            </a:r>
            <a:r>
              <a:rPr lang="ar-SA" sz="1000" dirty="0" smtClean="0"/>
              <a:t>مرتفعا </a:t>
            </a:r>
            <a:r>
              <a:rPr lang="ar-SA" sz="1000" dirty="0"/>
              <a:t>بنسبة </a:t>
            </a:r>
            <a:r>
              <a:rPr lang="ar-SA" sz="1000" dirty="0" smtClean="0"/>
              <a:t>1.2%، </a:t>
            </a:r>
            <a:r>
              <a:rPr lang="ar-SA" sz="1000" dirty="0" smtClean="0"/>
              <a:t>ثم جاء </a:t>
            </a:r>
            <a:r>
              <a:rPr lang="ar-SA" sz="1000" dirty="0"/>
              <a:t>سهم</a:t>
            </a:r>
            <a:r>
              <a:rPr lang="ar-KW" sz="1000" dirty="0"/>
              <a:t> </a:t>
            </a:r>
            <a:r>
              <a:rPr lang="ar-SA" sz="1000" dirty="0" smtClean="0"/>
              <a:t>مجموعة أرزان المالية للتمويل والإستثمار بالمركز الثالث </a:t>
            </a:r>
            <a:r>
              <a:rPr lang="ar-SA" sz="1000" dirty="0"/>
              <a:t>بقيمة تداول بلغ</a:t>
            </a:r>
            <a:r>
              <a:rPr lang="ar-KW" sz="1000" dirty="0"/>
              <a:t>ت</a:t>
            </a:r>
            <a:r>
              <a:rPr lang="ar-SA" sz="1000" dirty="0"/>
              <a:t> </a:t>
            </a:r>
            <a:r>
              <a:rPr lang="ar-SA" sz="1000" dirty="0" smtClean="0"/>
              <a:t>4.8 مليون د.ك</a:t>
            </a:r>
            <a:r>
              <a:rPr lang="ar-KW" sz="1000" dirty="0" smtClean="0"/>
              <a:t> </a:t>
            </a:r>
            <a:r>
              <a:rPr lang="ar-SA" sz="1000" dirty="0"/>
              <a:t>لينهي بذلك </a:t>
            </a:r>
            <a:r>
              <a:rPr lang="ar-KW" sz="1000" dirty="0"/>
              <a:t>تداولات الأسبوع </a:t>
            </a:r>
            <a:r>
              <a:rPr lang="ar-SA" sz="1000" dirty="0" smtClean="0"/>
              <a:t>عند </a:t>
            </a:r>
            <a:r>
              <a:rPr lang="ar-SA" sz="1000" dirty="0"/>
              <a:t>سعر </a:t>
            </a:r>
            <a:r>
              <a:rPr lang="ar-SA" sz="1000" dirty="0" smtClean="0"/>
              <a:t>59.5 </a:t>
            </a:r>
            <a:r>
              <a:rPr lang="ar-SA" sz="1000" dirty="0"/>
              <a:t>فلس </a:t>
            </a:r>
            <a:r>
              <a:rPr lang="ar-SA" sz="1000" dirty="0" smtClean="0"/>
              <a:t>مرتفعا </a:t>
            </a:r>
            <a:r>
              <a:rPr lang="ar-SA" sz="1000" dirty="0" smtClean="0"/>
              <a:t>بنسبة </a:t>
            </a:r>
            <a:r>
              <a:rPr lang="ar-SA" sz="1000" dirty="0" smtClean="0"/>
              <a:t>0.3%.</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996</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628</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427</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3722162558"/>
              </p:ext>
            </p:extLst>
          </p:nvPr>
        </p:nvGraphicFramePr>
        <p:xfrm>
          <a:off x="166688" y="1150938"/>
          <a:ext cx="6600825" cy="2314575"/>
        </p:xfrm>
        <a:graphic>
          <a:graphicData uri="http://schemas.openxmlformats.org/presentationml/2006/ole">
            <mc:AlternateContent xmlns:mc="http://schemas.openxmlformats.org/markup-compatibility/2006">
              <mc:Choice xmlns:v="urn:schemas-microsoft-com:vml" Requires="v">
                <p:oleObj spid="_x0000_s134551" name="Worksheet" r:id="rId5" imgW="6600713" imgH="2314575" progId="Excel.Sheet.12">
                  <p:link updateAutomatic="1"/>
                </p:oleObj>
              </mc:Choice>
              <mc:Fallback>
                <p:oleObj name="Worksheet" r:id="rId5" imgW="6600713" imgH="2314575" progId="Excel.Sheet.12">
                  <p:link updateAutomatic="1"/>
                  <p:pic>
                    <p:nvPicPr>
                      <p:cNvPr id="0" name=""/>
                      <p:cNvPicPr/>
                      <p:nvPr/>
                    </p:nvPicPr>
                    <p:blipFill>
                      <a:blip r:embed="rId6"/>
                      <a:stretch>
                        <a:fillRect/>
                      </a:stretch>
                    </p:blipFill>
                    <p:spPr>
                      <a:xfrm>
                        <a:off x="166688" y="1150938"/>
                        <a:ext cx="6600825"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455433213"/>
              </p:ext>
            </p:extLst>
          </p:nvPr>
        </p:nvGraphicFramePr>
        <p:xfrm>
          <a:off x="152400" y="4469011"/>
          <a:ext cx="4029986" cy="3000375"/>
        </p:xfrm>
        <a:graphic>
          <a:graphicData uri="http://schemas.openxmlformats.org/presentationml/2006/ole">
            <mc:AlternateContent xmlns:mc="http://schemas.openxmlformats.org/markup-compatibility/2006">
              <mc:Choice xmlns:v="urn:schemas-microsoft-com:vml" Requires="v">
                <p:oleObj spid="_x0000_s134552" name="Worksheet" r:id="rId7" imgW="4371788" imgH="3000375" progId="Excel.Sheet.12">
                  <p:link updateAutomatic="1"/>
                </p:oleObj>
              </mc:Choice>
              <mc:Fallback>
                <p:oleObj name="Worksheet" r:id="rId7" imgW="4371788" imgH="3000375" progId="Excel.Sheet.12">
                  <p:link updateAutomatic="1"/>
                  <p:pic>
                    <p:nvPicPr>
                      <p:cNvPr id="0" name=""/>
                      <p:cNvPicPr/>
                      <p:nvPr/>
                    </p:nvPicPr>
                    <p:blipFill>
                      <a:blip r:embed="rId8"/>
                      <a:stretch>
                        <a:fillRect/>
                      </a:stretch>
                    </p:blipFill>
                    <p:spPr>
                      <a:xfrm>
                        <a:off x="152400" y="4469011"/>
                        <a:ext cx="4029986"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22045"/>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3288370524"/>
              </p:ext>
            </p:extLst>
          </p:nvPr>
        </p:nvGraphicFramePr>
        <p:xfrm>
          <a:off x="166688" y="3590925"/>
          <a:ext cx="6572250" cy="2314575"/>
        </p:xfrm>
        <a:graphic>
          <a:graphicData uri="http://schemas.openxmlformats.org/presentationml/2006/ole">
            <mc:AlternateContent xmlns:mc="http://schemas.openxmlformats.org/markup-compatibility/2006">
              <mc:Choice xmlns:v="urn:schemas-microsoft-com:vml" Requires="v">
                <p:oleObj spid="_x0000_s137308" name="Worksheet" r:id="rId5" imgW="6572325" imgH="2314575" progId="Excel.Sheet.12">
                  <p:link updateAutomatic="1"/>
                </p:oleObj>
              </mc:Choice>
              <mc:Fallback>
                <p:oleObj name="Worksheet" r:id="rId5" imgW="6572325" imgH="2314575" progId="Excel.Sheet.12">
                  <p:link updateAutomatic="1"/>
                  <p:pic>
                    <p:nvPicPr>
                      <p:cNvPr id="0" name=""/>
                      <p:cNvPicPr/>
                      <p:nvPr/>
                    </p:nvPicPr>
                    <p:blipFill>
                      <a:blip r:embed="rId6"/>
                      <a:stretch>
                        <a:fillRect/>
                      </a:stretch>
                    </p:blipFill>
                    <p:spPr>
                      <a:xfrm>
                        <a:off x="166688" y="3590925"/>
                        <a:ext cx="6572250"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844449202"/>
              </p:ext>
            </p:extLst>
          </p:nvPr>
        </p:nvGraphicFramePr>
        <p:xfrm>
          <a:off x="185737" y="1212410"/>
          <a:ext cx="6543675" cy="2314575"/>
        </p:xfrm>
        <a:graphic>
          <a:graphicData uri="http://schemas.openxmlformats.org/presentationml/2006/ole">
            <mc:AlternateContent xmlns:mc="http://schemas.openxmlformats.org/markup-compatibility/2006">
              <mc:Choice xmlns:v="urn:schemas-microsoft-com:vml" Requires="v">
                <p:oleObj spid="_x0000_s137309" name="Worksheet" r:id="rId7" imgW="6543638" imgH="2314575" progId="Excel.Sheet.12">
                  <p:link updateAutomatic="1"/>
                </p:oleObj>
              </mc:Choice>
              <mc:Fallback>
                <p:oleObj name="Worksheet" r:id="rId7" imgW="6543638" imgH="2314575" progId="Excel.Sheet.12">
                  <p:link updateAutomatic="1"/>
                  <p:pic>
                    <p:nvPicPr>
                      <p:cNvPr id="0" name=""/>
                      <p:cNvPicPr/>
                      <p:nvPr/>
                    </p:nvPicPr>
                    <p:blipFill>
                      <a:blip r:embed="rId8"/>
                      <a:stretch>
                        <a:fillRect/>
                      </a:stretch>
                    </p:blipFill>
                    <p:spPr>
                      <a:xfrm>
                        <a:off x="185737" y="1212410"/>
                        <a:ext cx="6543675"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192922966"/>
              </p:ext>
            </p:extLst>
          </p:nvPr>
        </p:nvGraphicFramePr>
        <p:xfrm>
          <a:off x="153891" y="6030846"/>
          <a:ext cx="6581775" cy="2314575"/>
        </p:xfrm>
        <a:graphic>
          <a:graphicData uri="http://schemas.openxmlformats.org/presentationml/2006/ole">
            <mc:AlternateContent xmlns:mc="http://schemas.openxmlformats.org/markup-compatibility/2006">
              <mc:Choice xmlns:v="urn:schemas-microsoft-com:vml" Requires="v">
                <p:oleObj spid="_x0000_s137310" name="Worksheet" r:id="rId9" imgW="6581887" imgH="2314575" progId="Excel.Sheet.12">
                  <p:link updateAutomatic="1"/>
                </p:oleObj>
              </mc:Choice>
              <mc:Fallback>
                <p:oleObj name="Worksheet" r:id="rId9" imgW="6581887" imgH="2314575" progId="Excel.Sheet.12">
                  <p:link updateAutomatic="1"/>
                  <p:pic>
                    <p:nvPicPr>
                      <p:cNvPr id="0" name=""/>
                      <p:cNvPicPr/>
                      <p:nvPr/>
                    </p:nvPicPr>
                    <p:blipFill>
                      <a:blip r:embed="rId10"/>
                      <a:stretch>
                        <a:fillRect/>
                      </a:stretch>
                    </p:blipFill>
                    <p:spPr>
                      <a:xfrm>
                        <a:off x="153891" y="6030846"/>
                        <a:ext cx="6581775"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1098"/>
            <a:ext cx="2430390" cy="89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17155</TotalTime>
  <Words>1271</Words>
  <Application>Microsoft Office PowerPoint</Application>
  <PresentationFormat>On-screen Show (4:3)</PresentationFormat>
  <Paragraphs>76</Paragraphs>
  <Slides>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7</vt:i4>
      </vt:variant>
    </vt:vector>
  </HeadingPairs>
  <TitlesOfParts>
    <vt:vector size="24"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file:///\\nicfps\laid$\Researches%20&amp;%20Studies\Work%20Files\Periodic%20Reports\Boursa%20Kuwait\Weekly\2020\Master%20Model%20for%20weekly%20(wealth%20management)v.1%20-%20Copy.xlsx!Indcies%20!R2C2:R7C9</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file:///\\nicfps\laid$\Researches%20&amp;%20Studies\Work%20Files\Periodic%20Reports\Boursa%20Kuwait\Weekly\2020\Master%20Model%20for%20weekly%20(wealth%20management)v.1%20-%20Copy.xlsx!sector%20indices%20%20!R2C24:R17C28</vt:lpstr>
      <vt:lpstr>file:///\\nicfps\laid$\Researches%20&amp;%20Studies\Work%20Files\Periodic%20Reports\Boursa%20Kuwait\Weekly\2020\Master%20Model%20for%20weekly%20(wealth%20management)v.1%20-%20Copy.xlsx!Companies%20(P%20Market)!R3C2:R25C9</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3531</cp:revision>
  <cp:lastPrinted>2019-01-10T11:21:43Z</cp:lastPrinted>
  <dcterms:created xsi:type="dcterms:W3CDTF">2015-01-14T07:25:06Z</dcterms:created>
  <dcterms:modified xsi:type="dcterms:W3CDTF">2020-10-15T11:55:45Z</dcterms:modified>
</cp:coreProperties>
</file>